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59" r:id="rId6"/>
    <p:sldId id="262" r:id="rId7"/>
    <p:sldId id="260" r:id="rId8"/>
    <p:sldId id="277" r:id="rId9"/>
    <p:sldId id="278" r:id="rId10"/>
    <p:sldId id="279" r:id="rId11"/>
    <p:sldId id="298" r:id="rId12"/>
    <p:sldId id="294" r:id="rId13"/>
    <p:sldId id="295" r:id="rId14"/>
    <p:sldId id="296" r:id="rId15"/>
    <p:sldId id="297" r:id="rId16"/>
    <p:sldId id="266" r:id="rId17"/>
    <p:sldId id="280" r:id="rId18"/>
    <p:sldId id="292" r:id="rId19"/>
    <p:sldId id="293" r:id="rId20"/>
    <p:sldId id="276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69" r:id="rId32"/>
    <p:sldId id="299" r:id="rId33"/>
    <p:sldId id="282" r:id="rId34"/>
  </p:sldIdLst>
  <p:sldSz cx="18288000" cy="10287000"/>
  <p:notesSz cx="6858000" cy="9144000"/>
  <p:embeddedFontLst>
    <p:embeddedFont>
      <p:font typeface="Garet" panose="020B0604020202020204" charset="0"/>
      <p:regular r:id="rId35"/>
    </p:embeddedFont>
    <p:embeddedFont>
      <p:font typeface="Garet Bold" panose="020B0604020202020204" charset="0"/>
      <p:regular r:id="rId36"/>
    </p:embeddedFont>
    <p:embeddedFont>
      <p:font typeface="Garet Ultra-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7151505"/>
            <a:ext cx="1201283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49538" y="5867551"/>
            <a:ext cx="111633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5"/>
              </a:lnSpc>
            </a:pPr>
            <a:r>
              <a:rPr lang="en-US" sz="7899" dirty="0">
                <a:solidFill>
                  <a:srgbClr val="FFFFFF"/>
                </a:solidFill>
                <a:latin typeface="Garet Ultra-Bold"/>
              </a:rPr>
              <a:t>Virus demonstration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9538" y="7505700"/>
            <a:ext cx="8623536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200" dirty="0">
                <a:solidFill>
                  <a:srgbClr val="FFFFFF"/>
                </a:solidFill>
                <a:latin typeface="Garet"/>
              </a:rPr>
              <a:t>Ha </a:t>
            </a:r>
            <a:r>
              <a:rPr lang="en-US" sz="2200" dirty="0" err="1">
                <a:solidFill>
                  <a:srgbClr val="FFFFFF"/>
                </a:solidFill>
                <a:latin typeface="Garet"/>
              </a:rPr>
              <a:t>Noi</a:t>
            </a:r>
            <a:r>
              <a:rPr lang="en-US" sz="2200" dirty="0">
                <a:solidFill>
                  <a:srgbClr val="FFFFFF"/>
                </a:solidFill>
                <a:latin typeface="Garet"/>
              </a:rPr>
              <a:t> University of Science and Technology</a:t>
            </a:r>
          </a:p>
          <a:p>
            <a:pPr algn="l">
              <a:lnSpc>
                <a:spcPts val="2728"/>
              </a:lnSpc>
            </a:pPr>
            <a:endParaRPr lang="en-US" sz="2200" dirty="0">
              <a:solidFill>
                <a:srgbClr val="FFFFFF"/>
              </a:solidFill>
              <a:latin typeface="Garet"/>
            </a:endParaRPr>
          </a:p>
          <a:p>
            <a:pPr algn="l">
              <a:lnSpc>
                <a:spcPts val="2728"/>
              </a:lnSpc>
            </a:pPr>
            <a:r>
              <a:rPr lang="en-US" sz="2200" b="1" dirty="0">
                <a:solidFill>
                  <a:srgbClr val="FFFFFF"/>
                </a:solidFill>
                <a:latin typeface="Garet"/>
              </a:rPr>
              <a:t>Object-oriented and Programming Project</a:t>
            </a:r>
          </a:p>
          <a:p>
            <a:pPr algn="l">
              <a:lnSpc>
                <a:spcPts val="2728"/>
              </a:lnSpc>
            </a:pPr>
            <a:endParaRPr lang="en-US" sz="2200" b="1" dirty="0">
              <a:solidFill>
                <a:srgbClr val="FFFFFF"/>
              </a:solidFill>
              <a:latin typeface="Garet"/>
            </a:endParaRPr>
          </a:p>
          <a:p>
            <a:pPr algn="l">
              <a:lnSpc>
                <a:spcPts val="2728"/>
              </a:lnSpc>
            </a:pPr>
            <a:r>
              <a:rPr lang="en-US" sz="2200" b="1" dirty="0">
                <a:solidFill>
                  <a:srgbClr val="FFFFFF"/>
                </a:solidFill>
                <a:latin typeface="Garet"/>
              </a:rPr>
              <a:t>Group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07038" y="4789557"/>
            <a:ext cx="53340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Class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10FE92-8BAC-4F37-BFB0-6B68F354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181" y="1943100"/>
            <a:ext cx="1097156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9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90600" y="818653"/>
            <a:ext cx="53340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A1090-024B-4DB9-9D3D-7D129471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07" y="1954988"/>
            <a:ext cx="11418785" cy="63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90600" y="818653"/>
            <a:ext cx="53340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FBE4C-8D0A-4EF1-AEFA-DF8F89D6D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24100"/>
            <a:ext cx="16078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90600" y="818653"/>
            <a:ext cx="53340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CAECF-A100-455D-AE00-076BFBF3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1" y="3905250"/>
            <a:ext cx="17039097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0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90600" y="818653"/>
            <a:ext cx="53340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3E601-5E11-49DA-B425-C6B37FC3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73" y="2338198"/>
            <a:ext cx="13603254" cy="56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4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990600" y="818653"/>
            <a:ext cx="5334000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32841-39A6-483D-A6BD-640FAC42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19" y="2133600"/>
            <a:ext cx="13219562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2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41" t="-17290" r="-10679" b="-23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1" y="6150640"/>
            <a:ext cx="7505700" cy="2112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dirty="0">
                <a:solidFill>
                  <a:srgbClr val="FFFFFF"/>
                </a:solidFill>
                <a:latin typeface="Garet Ultra-Bold"/>
              </a:rPr>
              <a:t>PART 3: </a:t>
            </a:r>
          </a:p>
          <a:p>
            <a:pPr algn="l">
              <a:lnSpc>
                <a:spcPts val="5400"/>
              </a:lnSpc>
            </a:pPr>
            <a:r>
              <a:rPr lang="en-US" sz="5400" dirty="0">
                <a:solidFill>
                  <a:srgbClr val="FFFFFF"/>
                </a:solidFill>
                <a:latin typeface="Garet Ultra-Bold"/>
              </a:rPr>
              <a:t>OBJECT-ORRIENTED TECHNIQUES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OOP Techniques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Inheritance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CC7D9301-31A4-4709-B4B6-240A64B16C7A}"/>
              </a:ext>
            </a:extLst>
          </p:cNvPr>
          <p:cNvSpPr txBox="1"/>
          <p:nvPr/>
        </p:nvSpPr>
        <p:spPr>
          <a:xfrm>
            <a:off x="1054903" y="2393039"/>
            <a:ext cx="11365696" cy="216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Enveloped Virus inherits all the attributes from Non-enveloped Virus (add the envelope composition attribute).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Main page inherit from </a:t>
            </a:r>
            <a:r>
              <a:rPr lang="en-US" sz="2400" i="0" dirty="0" err="1">
                <a:effectLst/>
                <a:latin typeface="Garet" panose="020B0604020202020204" charset="0"/>
              </a:rPr>
              <a:t>javafx.application.Application</a:t>
            </a:r>
            <a:r>
              <a:rPr lang="en-US" sz="2400" i="0" dirty="0">
                <a:effectLst/>
                <a:latin typeface="Garet" panose="020B0604020202020204" charset="0"/>
              </a:rPr>
              <a:t>.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aret" panose="020B0604020202020204" charset="0"/>
              </a:rPr>
              <a:t>EnvelopedVirsPage</a:t>
            </a: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 or </a:t>
            </a:r>
            <a:r>
              <a:rPr lang="en-US" sz="2400" dirty="0" err="1">
                <a:solidFill>
                  <a:srgbClr val="000000"/>
                </a:solidFill>
                <a:latin typeface="Garet" panose="020B0604020202020204" charset="0"/>
              </a:rPr>
              <a:t>EnvelopedVirusMenu</a:t>
            </a: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 inherit from Stage in </a:t>
            </a:r>
            <a:r>
              <a:rPr lang="en-US" sz="2400" dirty="0" err="1">
                <a:solidFill>
                  <a:srgbClr val="000000"/>
                </a:solidFill>
                <a:latin typeface="Garet" panose="020B0604020202020204" charset="0"/>
              </a:rPr>
              <a:t>javafx.stage.Stage</a:t>
            </a: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.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97FD082-0C4C-4A36-914B-BC1D9FE90144}"/>
              </a:ext>
            </a:extLst>
          </p:cNvPr>
          <p:cNvSpPr txBox="1"/>
          <p:nvPr/>
        </p:nvSpPr>
        <p:spPr>
          <a:xfrm>
            <a:off x="1054903" y="5670028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Encapsulation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A698ADD2-CA33-4E07-B759-AA4A6D5D1909}"/>
              </a:ext>
            </a:extLst>
          </p:cNvPr>
          <p:cNvSpPr txBox="1"/>
          <p:nvPr/>
        </p:nvSpPr>
        <p:spPr>
          <a:xfrm>
            <a:off x="1054902" y="6524804"/>
            <a:ext cx="11365697" cy="1727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Every attributes and method are logically implemented.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Ex: I</a:t>
            </a:r>
            <a:r>
              <a:rPr lang="en-US" sz="2400" b="0" i="0" dirty="0">
                <a:effectLst/>
                <a:latin typeface="Garet" panose="020B0604020202020204" charset="0"/>
              </a:rPr>
              <a:t>n</a:t>
            </a:r>
            <a:r>
              <a:rPr lang="en-US" sz="2400" dirty="0">
                <a:latin typeface="Garet" panose="020B0604020202020204" charset="0"/>
              </a:rPr>
              <a:t> </a:t>
            </a:r>
            <a:r>
              <a:rPr lang="en-US" sz="2400" b="0" i="0" dirty="0">
                <a:effectLst/>
                <a:latin typeface="Garet" panose="020B0604020202020204" charset="0"/>
              </a:rPr>
              <a:t>the </a:t>
            </a:r>
            <a:r>
              <a:rPr lang="en-US" sz="2400" b="1" i="0" dirty="0" err="1">
                <a:effectLst/>
                <a:latin typeface="Garet" panose="020B0604020202020204" charset="0"/>
              </a:rPr>
              <a:t>EnvelopedVirusMenu</a:t>
            </a:r>
            <a:r>
              <a:rPr lang="en-US" sz="2400" b="0" i="0" dirty="0">
                <a:effectLst/>
                <a:latin typeface="Garet" panose="020B0604020202020204" charset="0"/>
              </a:rPr>
              <a:t> class, </a:t>
            </a:r>
            <a:r>
              <a:rPr lang="en-US" sz="2400" b="1" i="0" dirty="0">
                <a:effectLst/>
                <a:latin typeface="Garet" panose="020B0604020202020204" charset="0"/>
              </a:rPr>
              <a:t>max items</a:t>
            </a:r>
            <a:r>
              <a:rPr lang="en-US" sz="2400" b="0" i="0" dirty="0">
                <a:effectLst/>
                <a:latin typeface="Garet" panose="020B0604020202020204" charset="0"/>
              </a:rPr>
              <a:t> in menu can not be change and set as private, while objects in the menu is public as well as other functions like </a:t>
            </a:r>
            <a:r>
              <a:rPr lang="en-US" sz="2400" b="1" i="0" dirty="0">
                <a:effectLst/>
                <a:latin typeface="Garet" panose="020B0604020202020204" charset="0"/>
              </a:rPr>
              <a:t>adding, searching and sort</a:t>
            </a:r>
            <a:r>
              <a:rPr lang="en-US" sz="2400" b="0" i="0" dirty="0">
                <a:effectLst/>
                <a:latin typeface="Garet" panose="020B0604020202020204" charset="0"/>
              </a:rPr>
              <a:t>.</a:t>
            </a:r>
            <a:endParaRPr lang="en-US" sz="2400" dirty="0">
              <a:solidFill>
                <a:srgbClr val="000000"/>
              </a:solidFill>
              <a:latin typeface="Garet" panose="020B0604020202020204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32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OOP Techniques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Polymorphism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CC7D9301-31A4-4709-B4B6-240A64B16C7A}"/>
              </a:ext>
            </a:extLst>
          </p:cNvPr>
          <p:cNvSpPr txBox="1"/>
          <p:nvPr/>
        </p:nvSpPr>
        <p:spPr>
          <a:xfrm>
            <a:off x="1054902" y="2470817"/>
            <a:ext cx="11365696" cy="12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Create different method like adding in Menu class with the same name and different methods.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Garet" panose="020B0604020202020204" charset="0"/>
              </a:rPr>
              <a:t>Overiding</a:t>
            </a:r>
            <a:r>
              <a:rPr lang="en-US" sz="2400" b="1" dirty="0">
                <a:solidFill>
                  <a:srgbClr val="000000"/>
                </a:solidFill>
                <a:latin typeface="Garet" panose="020B0604020202020204" charset="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 start method in the Main page.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97FD082-0C4C-4A36-914B-BC1D9FE90144}"/>
              </a:ext>
            </a:extLst>
          </p:cNvPr>
          <p:cNvSpPr txBox="1"/>
          <p:nvPr/>
        </p:nvSpPr>
        <p:spPr>
          <a:xfrm>
            <a:off x="1054903" y="5060361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Aggregation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A698ADD2-CA33-4E07-B759-AA4A6D5D1909}"/>
              </a:ext>
            </a:extLst>
          </p:cNvPr>
          <p:cNvSpPr txBox="1"/>
          <p:nvPr/>
        </p:nvSpPr>
        <p:spPr>
          <a:xfrm>
            <a:off x="1054901" y="5968494"/>
            <a:ext cx="11365697" cy="855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The class Virus and </a:t>
            </a:r>
            <a:r>
              <a:rPr lang="en-US" sz="2400" dirty="0" err="1">
                <a:solidFill>
                  <a:srgbClr val="000000"/>
                </a:solidFill>
                <a:latin typeface="Garet" panose="020B0604020202020204" charset="0"/>
              </a:rPr>
              <a:t>VirusMenu</a:t>
            </a: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 has a relationship 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If one is deleted the other still stays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8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OOP Techniques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Composition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CC7D9301-31A4-4709-B4B6-240A64B16C7A}"/>
              </a:ext>
            </a:extLst>
          </p:cNvPr>
          <p:cNvSpPr txBox="1"/>
          <p:nvPr/>
        </p:nvSpPr>
        <p:spPr>
          <a:xfrm>
            <a:off x="1054902" y="2470817"/>
            <a:ext cx="11365696" cy="12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The “Belong-To association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The </a:t>
            </a:r>
            <a:r>
              <a:rPr lang="en-US" sz="2400" dirty="0" err="1">
                <a:solidFill>
                  <a:srgbClr val="000000"/>
                </a:solidFill>
                <a:latin typeface="Garet" panose="020B0604020202020204" charset="0"/>
              </a:rPr>
              <a:t>MainPage</a:t>
            </a: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 have the </a:t>
            </a:r>
            <a:r>
              <a:rPr lang="en-US" sz="2400" dirty="0" err="1">
                <a:solidFill>
                  <a:srgbClr val="000000"/>
                </a:solidFill>
                <a:latin typeface="Garet" panose="020B0604020202020204" charset="0"/>
              </a:rPr>
              <a:t>EnvelopedVirusPage</a:t>
            </a: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 as well as the Non-</a:t>
            </a:r>
            <a:r>
              <a:rPr lang="en-US" sz="2400" dirty="0" err="1">
                <a:solidFill>
                  <a:srgbClr val="000000"/>
                </a:solidFill>
                <a:latin typeface="Garet" panose="020B0604020202020204" charset="0"/>
              </a:rPr>
              <a:t>EnvelopedVirusPage</a:t>
            </a:r>
            <a:endParaRPr lang="en-US" sz="2400" dirty="0">
              <a:solidFill>
                <a:srgbClr val="000000"/>
              </a:solidFill>
              <a:latin typeface="Garet" panose="020B0604020202020204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97FD082-0C4C-4A36-914B-BC1D9FE90144}"/>
              </a:ext>
            </a:extLst>
          </p:cNvPr>
          <p:cNvSpPr txBox="1"/>
          <p:nvPr/>
        </p:nvSpPr>
        <p:spPr>
          <a:xfrm>
            <a:off x="1054903" y="5060361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Interface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A698ADD2-CA33-4E07-B759-AA4A6D5D1909}"/>
              </a:ext>
            </a:extLst>
          </p:cNvPr>
          <p:cNvSpPr txBox="1"/>
          <p:nvPr/>
        </p:nvSpPr>
        <p:spPr>
          <a:xfrm>
            <a:off x="1054901" y="5968494"/>
            <a:ext cx="11365697" cy="855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JavaFX based project</a:t>
            </a:r>
          </a:p>
          <a:p>
            <a:pPr marL="342900" indent="-342900" algn="just">
              <a:lnSpc>
                <a:spcPts val="33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aret" panose="020B0604020202020204" charset="0"/>
              </a:rPr>
              <a:t>Eventhandler</a:t>
            </a:r>
            <a:r>
              <a:rPr lang="en-US" sz="2400" dirty="0">
                <a:solidFill>
                  <a:srgbClr val="000000"/>
                </a:solidFill>
                <a:latin typeface="Garet" panose="020B0604020202020204" charset="0"/>
              </a:rPr>
              <a:t> for button or search </a:t>
            </a:r>
            <a:r>
              <a:rPr lang="en-US" sz="2400" dirty="0" err="1">
                <a:solidFill>
                  <a:srgbClr val="000000"/>
                </a:solidFill>
                <a:latin typeface="Garet" panose="020B0604020202020204" charset="0"/>
              </a:rPr>
              <a:t>querry</a:t>
            </a:r>
            <a:endParaRPr lang="en-US" sz="2400" dirty="0">
              <a:solidFill>
                <a:srgbClr val="000000"/>
              </a:solidFill>
              <a:latin typeface="Garet" panose="020B0604020202020204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60133" y="7835471"/>
            <a:ext cx="3238500" cy="959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5"/>
              </a:lnSpc>
            </a:pP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Nguyễn</a:t>
            </a:r>
            <a:r>
              <a:rPr lang="en-US" sz="2199" b="1" dirty="0">
                <a:solidFill>
                  <a:srgbClr val="000000"/>
                </a:solidFill>
                <a:latin typeface="Garet"/>
              </a:rPr>
              <a:t> Lê </a:t>
            </a: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Đăng</a:t>
            </a:r>
            <a:r>
              <a:rPr lang="en-US" sz="2199" b="1" dirty="0">
                <a:solidFill>
                  <a:srgbClr val="000000"/>
                </a:solidFill>
                <a:latin typeface="Garet"/>
              </a:rPr>
              <a:t> Khoa</a:t>
            </a:r>
          </a:p>
          <a:p>
            <a:pPr algn="ctr">
              <a:lnSpc>
                <a:spcPts val="3915"/>
              </a:lnSpc>
            </a:pPr>
            <a:r>
              <a:rPr lang="en-US" sz="2199" b="1" dirty="0">
                <a:solidFill>
                  <a:srgbClr val="000000"/>
                </a:solidFill>
                <a:latin typeface="Garet"/>
              </a:rPr>
              <a:t>20226049</a:t>
            </a:r>
            <a:endParaRPr lang="en-US" sz="2199" b="1" dirty="0">
              <a:solidFill>
                <a:srgbClr val="000000"/>
              </a:solidFill>
              <a:latin typeface="Garet Bold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019300"/>
            <a:ext cx="9144000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23950"/>
            <a:ext cx="8115300" cy="727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Member introduction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1041829-5B90-4A12-98AB-A38F8E62B2DF}"/>
              </a:ext>
            </a:extLst>
          </p:cNvPr>
          <p:cNvSpPr txBox="1"/>
          <p:nvPr/>
        </p:nvSpPr>
        <p:spPr>
          <a:xfrm>
            <a:off x="14192488" y="7835471"/>
            <a:ext cx="3238500" cy="959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5"/>
              </a:lnSpc>
            </a:pP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Nguyễn</a:t>
            </a:r>
            <a:r>
              <a:rPr lang="en-US" sz="2199" b="1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Ngọc</a:t>
            </a:r>
            <a:r>
              <a:rPr lang="en-US" sz="2199" b="1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Hưng</a:t>
            </a:r>
            <a:endParaRPr lang="en-US" sz="2199" b="1" dirty="0">
              <a:solidFill>
                <a:srgbClr val="000000"/>
              </a:solidFill>
              <a:latin typeface="Garet"/>
            </a:endParaRPr>
          </a:p>
          <a:p>
            <a:pPr algn="ctr">
              <a:lnSpc>
                <a:spcPts val="3915"/>
              </a:lnSpc>
            </a:pPr>
            <a:r>
              <a:rPr lang="en-US" sz="2199" b="1" dirty="0">
                <a:solidFill>
                  <a:srgbClr val="000000"/>
                </a:solidFill>
                <a:latin typeface="Garet"/>
              </a:rPr>
              <a:t>20226044</a:t>
            </a:r>
            <a:endParaRPr lang="en-US" sz="2199" b="1" dirty="0">
              <a:solidFill>
                <a:srgbClr val="000000"/>
              </a:solidFill>
              <a:latin typeface="Garet Bold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57532800-AFE6-4AB9-A974-170A8610CD41}"/>
              </a:ext>
            </a:extLst>
          </p:cNvPr>
          <p:cNvSpPr txBox="1"/>
          <p:nvPr/>
        </p:nvSpPr>
        <p:spPr>
          <a:xfrm>
            <a:off x="5303428" y="7835471"/>
            <a:ext cx="3238500" cy="959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5"/>
              </a:lnSpc>
            </a:pP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Nguyễn</a:t>
            </a:r>
            <a:r>
              <a:rPr lang="en-US" sz="2199" b="1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Trung</a:t>
            </a:r>
            <a:r>
              <a:rPr lang="en-US" sz="2199" b="1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Dũng</a:t>
            </a:r>
            <a:endParaRPr lang="en-US" sz="2199" b="1" dirty="0">
              <a:solidFill>
                <a:srgbClr val="000000"/>
              </a:solidFill>
              <a:latin typeface="Garet"/>
            </a:endParaRPr>
          </a:p>
          <a:p>
            <a:pPr algn="ctr">
              <a:lnSpc>
                <a:spcPts val="3915"/>
              </a:lnSpc>
            </a:pPr>
            <a:r>
              <a:rPr lang="en-US" sz="2199" b="1" dirty="0">
                <a:solidFill>
                  <a:srgbClr val="000000"/>
                </a:solidFill>
                <a:latin typeface="Garet"/>
              </a:rPr>
              <a:t>20226030</a:t>
            </a:r>
            <a:endParaRPr lang="en-US" sz="2199" b="1" dirty="0">
              <a:solidFill>
                <a:srgbClr val="000000"/>
              </a:solidFill>
              <a:latin typeface="Garet Bold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C2C894A-FC90-4CCA-B648-6A6F6A9F227E}"/>
              </a:ext>
            </a:extLst>
          </p:cNvPr>
          <p:cNvSpPr txBox="1"/>
          <p:nvPr/>
        </p:nvSpPr>
        <p:spPr>
          <a:xfrm>
            <a:off x="9747958" y="7835471"/>
            <a:ext cx="3238500" cy="959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5"/>
              </a:lnSpc>
            </a:pP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Nguyễn</a:t>
            </a:r>
            <a:r>
              <a:rPr lang="en-US" sz="2199" b="1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Garet"/>
              </a:rPr>
              <a:t>Phương</a:t>
            </a:r>
            <a:r>
              <a:rPr lang="en-US" sz="2199" b="1" dirty="0">
                <a:solidFill>
                  <a:srgbClr val="000000"/>
                </a:solidFill>
                <a:latin typeface="Garet"/>
              </a:rPr>
              <a:t> Anh</a:t>
            </a:r>
          </a:p>
          <a:p>
            <a:pPr algn="ctr">
              <a:lnSpc>
                <a:spcPts val="3915"/>
              </a:lnSpc>
            </a:pPr>
            <a:r>
              <a:rPr lang="en-US" sz="2199" b="1" dirty="0">
                <a:solidFill>
                  <a:srgbClr val="000000"/>
                </a:solidFill>
                <a:latin typeface="Garet"/>
              </a:rPr>
              <a:t>20226011</a:t>
            </a:r>
            <a:endParaRPr lang="en-US" sz="2199" b="1" dirty="0">
              <a:solidFill>
                <a:srgbClr val="000000"/>
              </a:solidFill>
              <a:latin typeface="Garet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9C7E5D-D451-4A1A-A476-D74D0F8B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64" y="3570615"/>
            <a:ext cx="2893828" cy="3863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8D4168-A483-42D6-A516-98CBE13B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410" y="3570622"/>
            <a:ext cx="2897596" cy="3863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1DFF2-22CF-4A9D-9BF6-37E2E7430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4824" y="3570615"/>
            <a:ext cx="2893828" cy="3863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055D43-85E0-4E5E-95C2-D4A8F59F0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3570615"/>
            <a:ext cx="2893828" cy="38634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41" t="-17290" r="-10679" b="-23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1" y="6150640"/>
            <a:ext cx="7505700" cy="141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dirty="0">
                <a:solidFill>
                  <a:srgbClr val="FFFFFF"/>
                </a:solidFill>
                <a:latin typeface="Garet Ultra-Bold"/>
              </a:rPr>
              <a:t>PART 4: </a:t>
            </a:r>
          </a:p>
          <a:p>
            <a:pPr algn="l">
              <a:lnSpc>
                <a:spcPts val="5400"/>
              </a:lnSpc>
            </a:pPr>
            <a:r>
              <a:rPr lang="en-US" sz="5400" dirty="0">
                <a:solidFill>
                  <a:srgbClr val="FFFFFF"/>
                </a:solidFill>
                <a:latin typeface="Garet Ultra-Bold"/>
              </a:rPr>
              <a:t>GRAPHIC RESULTS</a:t>
            </a:r>
          </a:p>
        </p:txBody>
      </p:sp>
    </p:spTree>
    <p:extLst>
      <p:ext uri="{BB962C8B-B14F-4D97-AF65-F5344CB8AC3E}">
        <p14:creationId xmlns:p14="http://schemas.microsoft.com/office/powerpoint/2010/main" val="45212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Main page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20B04-92D3-4DFB-9B0D-B1369361B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24" y="2876414"/>
            <a:ext cx="9588552" cy="67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Menu page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A8BF4-CF1A-4F0E-A266-073E6E618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03" y="3340395"/>
            <a:ext cx="7667674" cy="5373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EF15F-801E-4C97-90A6-BF79FB73C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425" y="3340395"/>
            <a:ext cx="7667672" cy="53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05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Menu page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02104-2FE7-4FA2-A74A-292BB022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720" y="3086100"/>
            <a:ext cx="9096559" cy="6357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C9F45B-F104-4974-9AF5-DC627A676F00}"/>
              </a:ext>
            </a:extLst>
          </p:cNvPr>
          <p:cNvSpPr txBox="1"/>
          <p:nvPr/>
        </p:nvSpPr>
        <p:spPr>
          <a:xfrm>
            <a:off x="1054903" y="2251076"/>
            <a:ext cx="909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aret" panose="020B0604020202020204" charset="0"/>
              </a:rPr>
              <a:t>We can also filter the virus by searching their properties</a:t>
            </a:r>
          </a:p>
        </p:txBody>
      </p:sp>
    </p:spTree>
    <p:extLst>
      <p:ext uri="{BB962C8B-B14F-4D97-AF65-F5344CB8AC3E}">
        <p14:creationId xmlns:p14="http://schemas.microsoft.com/office/powerpoint/2010/main" val="228432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Menu page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45D9C-35CD-471B-B906-845F2DB7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453557"/>
            <a:ext cx="9525000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1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Virus information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93F7C-24D5-4267-BE06-9AEA2B0A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291" y="2453557"/>
            <a:ext cx="9991417" cy="69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89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Virus information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80CED-6A60-4A73-B253-61B3D8C9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014" y="2448019"/>
            <a:ext cx="9674083" cy="6761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C66D8-D48E-46AE-B897-C741ED1D2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63" y="3933286"/>
            <a:ext cx="4448175" cy="4781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E6018-B2BF-4810-9136-E826E29F97F2}"/>
              </a:ext>
            </a:extLst>
          </p:cNvPr>
          <p:cNvSpPr txBox="1"/>
          <p:nvPr/>
        </p:nvSpPr>
        <p:spPr>
          <a:xfrm>
            <a:off x="1054903" y="2420552"/>
            <a:ext cx="496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et" panose="020B0604020202020204" charset="0"/>
              </a:rPr>
              <a:t>We can also compare one virus to the others</a:t>
            </a:r>
          </a:p>
        </p:txBody>
      </p:sp>
    </p:spTree>
    <p:extLst>
      <p:ext uri="{BB962C8B-B14F-4D97-AF65-F5344CB8AC3E}">
        <p14:creationId xmlns:p14="http://schemas.microsoft.com/office/powerpoint/2010/main" val="3069214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Virus video (demonstration)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DBD89-CDEC-42A3-AD80-E5A659D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822" y="2628900"/>
            <a:ext cx="8574429" cy="67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87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4050498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Virus statistics 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CE817-6102-4D7B-9EDB-33D8198E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2453557"/>
            <a:ext cx="9372600" cy="65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29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4050498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Help page 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07CE69-0932-45AE-8AB2-D6256588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19" y="2563866"/>
            <a:ext cx="9577435" cy="66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39" r="-24278" b="-554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57E68-9E58-46B0-A38D-51018B5D2E4B}"/>
              </a:ext>
            </a:extLst>
          </p:cNvPr>
          <p:cNvSpPr txBox="1"/>
          <p:nvPr/>
        </p:nvSpPr>
        <p:spPr>
          <a:xfrm>
            <a:off x="629838" y="787694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Garet Ultra-Bold" panose="020B0604020202020204" charset="0"/>
              </a:rPr>
              <a:t>Project outline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7673B7-3F48-4EF8-A1E9-DCC855D0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3544" y="1866900"/>
            <a:ext cx="7050876" cy="52865"/>
          </a:xfrm>
          <a:prstGeom prst="rect">
            <a:avLst/>
          </a:prstGeom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F73AE118-1900-42E0-BD04-C6CB51C8CBB8}"/>
              </a:ext>
            </a:extLst>
          </p:cNvPr>
          <p:cNvSpPr/>
          <p:nvPr/>
        </p:nvSpPr>
        <p:spPr>
          <a:xfrm>
            <a:off x="1390761" y="3230739"/>
            <a:ext cx="1828800" cy="1775935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Garet Ultra-Bold" panose="020B0604020202020204" charset="0"/>
              </a:rPr>
              <a:t>1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19DE765D-398C-4F55-9CBD-89EC6E26AB48}"/>
              </a:ext>
            </a:extLst>
          </p:cNvPr>
          <p:cNvSpPr/>
          <p:nvPr/>
        </p:nvSpPr>
        <p:spPr>
          <a:xfrm>
            <a:off x="4419600" y="6057900"/>
            <a:ext cx="1828800" cy="1775935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Garet Ultra-Bold" panose="020B0604020202020204" charset="0"/>
              </a:rPr>
              <a:t>2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99FAEA65-4B78-42DD-8190-106AADB30FBE}"/>
              </a:ext>
            </a:extLst>
          </p:cNvPr>
          <p:cNvSpPr/>
          <p:nvPr/>
        </p:nvSpPr>
        <p:spPr>
          <a:xfrm>
            <a:off x="8229600" y="3230738"/>
            <a:ext cx="1828800" cy="1775935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Garet Ultra-Bold" panose="020B0604020202020204" charset="0"/>
              </a:rPr>
              <a:t>3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3E8804D8-2637-4178-A98D-CF0E99366D9A}"/>
              </a:ext>
            </a:extLst>
          </p:cNvPr>
          <p:cNvSpPr/>
          <p:nvPr/>
        </p:nvSpPr>
        <p:spPr>
          <a:xfrm>
            <a:off x="12039600" y="6057899"/>
            <a:ext cx="1828800" cy="1775935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Garet Ultra-Bold" panose="020B0604020202020204" charset="0"/>
              </a:rPr>
              <a:t>4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693C912B-FC9F-4B12-A4DE-6310C7F42DEB}"/>
              </a:ext>
            </a:extLst>
          </p:cNvPr>
          <p:cNvSpPr/>
          <p:nvPr/>
        </p:nvSpPr>
        <p:spPr>
          <a:xfrm>
            <a:off x="15068439" y="3230737"/>
            <a:ext cx="1828800" cy="1775935"/>
          </a:xfrm>
          <a:prstGeom prst="flowChartConnector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Garet Ultra-Bold" panose="020B0604020202020204" charset="0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AF7D0-A9C8-43FC-9C44-01D62CCC9CCD}"/>
              </a:ext>
            </a:extLst>
          </p:cNvPr>
          <p:cNvSpPr txBox="1"/>
          <p:nvPr/>
        </p:nvSpPr>
        <p:spPr>
          <a:xfrm>
            <a:off x="1570825" y="5090205"/>
            <a:ext cx="14686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aret Ultra-Bold" panose="020B0604020202020204" charset="0"/>
              </a:rPr>
              <a:t>Problem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362311-B728-4BFC-AF39-2AC3AD1B53C0}"/>
              </a:ext>
            </a:extLst>
          </p:cNvPr>
          <p:cNvSpPr txBox="1"/>
          <p:nvPr/>
        </p:nvSpPr>
        <p:spPr>
          <a:xfrm>
            <a:off x="7778882" y="5136371"/>
            <a:ext cx="2730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aret Ultra-Bold" panose="020B0604020202020204" charset="0"/>
              </a:rPr>
              <a:t>Object-oriented 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Garet Ultra-Bold" panose="020B0604020202020204" charset="0"/>
              </a:rPr>
              <a:t>Techniques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32A1CC-3FD4-4EFC-AA4A-084EF4061C8F}"/>
              </a:ext>
            </a:extLst>
          </p:cNvPr>
          <p:cNvSpPr txBox="1"/>
          <p:nvPr/>
        </p:nvSpPr>
        <p:spPr>
          <a:xfrm>
            <a:off x="4517911" y="7987172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aret Ultra-Bold" panose="020B0604020202020204" charset="0"/>
              </a:rPr>
              <a:t>Diagrams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44FA29-1770-41C7-909F-FEE09A65D1F3}"/>
              </a:ext>
            </a:extLst>
          </p:cNvPr>
          <p:cNvSpPr txBox="1"/>
          <p:nvPr/>
        </p:nvSpPr>
        <p:spPr>
          <a:xfrm>
            <a:off x="12222074" y="7993643"/>
            <a:ext cx="14638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aret Ultra-Bold" panose="020B0604020202020204" charset="0"/>
              </a:rPr>
              <a:t>Graphic 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Garet Ultra-Bold" panose="020B0604020202020204" charset="0"/>
              </a:rPr>
              <a:t>result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1E43DE-D57E-44A0-A16E-B34D0DA83DDD}"/>
              </a:ext>
            </a:extLst>
          </p:cNvPr>
          <p:cNvSpPr txBox="1"/>
          <p:nvPr/>
        </p:nvSpPr>
        <p:spPr>
          <a:xfrm>
            <a:off x="14744358" y="5136371"/>
            <a:ext cx="2476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Garet Ultra-Bold" panose="020B060402020202020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715163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Graphic results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1598783"/>
            <a:ext cx="4050498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Return and Quit </a:t>
            </a: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3A46C-BFA2-4120-BA73-695C75AA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661" y="2705100"/>
            <a:ext cx="8596751" cy="650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16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D5C43-7CC1-457D-A170-435B84C8E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981700"/>
            <a:ext cx="7925487" cy="213988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Duty </a:t>
            </a:r>
            <a:r>
              <a:rPr lang="en-US" sz="5400" dirty="0" err="1">
                <a:solidFill>
                  <a:srgbClr val="2D3E96"/>
                </a:solidFill>
                <a:latin typeface="Garet Ultra-Bold"/>
              </a:rPr>
              <a:t>Rolster</a:t>
            </a:r>
            <a:endParaRPr lang="en-US" sz="5400" dirty="0">
              <a:solidFill>
                <a:srgbClr val="2D3E96"/>
              </a:solidFill>
              <a:latin typeface="Garet Ultra-Bold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61498CF5-76BE-45DC-BDC8-0886D2F52B0A}"/>
              </a:ext>
            </a:extLst>
          </p:cNvPr>
          <p:cNvSpPr/>
          <p:nvPr/>
        </p:nvSpPr>
        <p:spPr>
          <a:xfrm>
            <a:off x="-1" y="1382644"/>
            <a:ext cx="7515133" cy="0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B5C35-7343-BE67-56D2-2B5147AB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54" y="3009911"/>
            <a:ext cx="8719892" cy="42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8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14400" y="6591300"/>
            <a:ext cx="111633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5"/>
              </a:lnSpc>
            </a:pPr>
            <a:r>
              <a:rPr lang="en-US" sz="7899" dirty="0">
                <a:solidFill>
                  <a:srgbClr val="FFFFFF"/>
                </a:solidFill>
                <a:latin typeface="Garet Ultra-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15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179340"/>
            <a:ext cx="3619500" cy="141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dirty="0">
                <a:solidFill>
                  <a:srgbClr val="FFFFFF"/>
                </a:solidFill>
                <a:latin typeface="Garet Ultra-Bold"/>
              </a:rPr>
              <a:t>PART 1: </a:t>
            </a:r>
          </a:p>
          <a:p>
            <a:pPr algn="l">
              <a:lnSpc>
                <a:spcPts val="5400"/>
              </a:lnSpc>
            </a:pPr>
            <a:r>
              <a:rPr lang="en-US" sz="5400" dirty="0">
                <a:solidFill>
                  <a:srgbClr val="FFFFFF"/>
                </a:solidFill>
                <a:latin typeface="Garet Ultra-Bold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144" r="26144"/>
            <a:stretch>
              <a:fillRect/>
            </a:stretch>
          </p:blipFill>
          <p:spPr>
            <a:xfrm>
              <a:off x="0" y="0"/>
              <a:ext cx="10020179" cy="13992743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54903" y="674757"/>
            <a:ext cx="7515134" cy="7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400" dirty="0">
                <a:solidFill>
                  <a:srgbClr val="2D3E96"/>
                </a:solidFill>
                <a:latin typeface="Garet Ultra-Bold"/>
              </a:rPr>
              <a:t>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903" y="1942212"/>
            <a:ext cx="7708097" cy="1727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Garet"/>
              </a:rPr>
              <a:t>Virus is a topic which is a large field in medicine → unfamiliar with SOICT students.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Garet"/>
              </a:rPr>
              <a:t>Some virus are common but not everyone understand about them exactly. 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253B9E18-BB49-4C54-8101-8BDC52EF1766}"/>
              </a:ext>
            </a:extLst>
          </p:cNvPr>
          <p:cNvSpPr/>
          <p:nvPr/>
        </p:nvSpPr>
        <p:spPr>
          <a:xfrm flipV="1">
            <a:off x="0" y="1403021"/>
            <a:ext cx="4419600" cy="29932"/>
          </a:xfrm>
          <a:prstGeom prst="line">
            <a:avLst/>
          </a:prstGeom>
          <a:ln w="47625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A65B708F-E152-473C-8921-6AE5C82D4E6A}"/>
              </a:ext>
            </a:extLst>
          </p:cNvPr>
          <p:cNvSpPr txBox="1"/>
          <p:nvPr/>
        </p:nvSpPr>
        <p:spPr>
          <a:xfrm>
            <a:off x="1054903" y="4789285"/>
            <a:ext cx="7515134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3600" dirty="0">
                <a:solidFill>
                  <a:srgbClr val="2D3E96"/>
                </a:solidFill>
                <a:latin typeface="Garet Ultra-Bold"/>
              </a:rPr>
              <a:t>Aim: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CC7D9301-31A4-4709-B4B6-240A64B16C7A}"/>
              </a:ext>
            </a:extLst>
          </p:cNvPr>
          <p:cNvSpPr txBox="1"/>
          <p:nvPr/>
        </p:nvSpPr>
        <p:spPr>
          <a:xfrm>
            <a:off x="1060219" y="5448300"/>
            <a:ext cx="7708097" cy="1727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Garet"/>
              </a:rPr>
              <a:t>Create a user-friendly app for everyone (we use  JavaFX and basic Java properties for this app).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Garet"/>
              </a:rPr>
              <a:t>Provide useful knowledge about virus for people.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Garet"/>
              </a:rPr>
              <a:t>Provide basic knowledge about Java.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33" b="-6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179340"/>
            <a:ext cx="3619500" cy="1419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dirty="0">
                <a:solidFill>
                  <a:srgbClr val="FFFFFF"/>
                </a:solidFill>
                <a:latin typeface="Garet Ultra-Bold"/>
              </a:rPr>
              <a:t>PART 2: </a:t>
            </a:r>
          </a:p>
          <a:p>
            <a:pPr algn="l">
              <a:lnSpc>
                <a:spcPts val="5400"/>
              </a:lnSpc>
            </a:pPr>
            <a:r>
              <a:rPr lang="en-US" sz="5400" dirty="0">
                <a:solidFill>
                  <a:srgbClr val="FFFFFF"/>
                </a:solidFill>
                <a:latin typeface="Garet Ultra-Bold"/>
              </a:rPr>
              <a:t>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752600" y="4444590"/>
            <a:ext cx="3962400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6000" dirty="0" err="1">
                <a:solidFill>
                  <a:srgbClr val="2D3E96"/>
                </a:solidFill>
                <a:latin typeface="Garet Ultra-Bold"/>
              </a:rPr>
              <a:t>Usecase</a:t>
            </a:r>
            <a:r>
              <a:rPr lang="en-US" sz="6000" dirty="0">
                <a:solidFill>
                  <a:srgbClr val="2D3E96"/>
                </a:solidFill>
                <a:latin typeface="Garet Ultra-Bold"/>
              </a:rPr>
              <a:t>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041024-7D5D-4272-A0C0-628D64EE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555457"/>
            <a:ext cx="5943600" cy="9176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1C9ACD-1060-49F2-838E-A169D30D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45" y="1475351"/>
            <a:ext cx="10275519" cy="7336298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E6E205CA-2F80-E11B-0BD7-31FC3DEA474E}"/>
              </a:ext>
            </a:extLst>
          </p:cNvPr>
          <p:cNvSpPr txBox="1"/>
          <p:nvPr/>
        </p:nvSpPr>
        <p:spPr>
          <a:xfrm>
            <a:off x="1752600" y="4444590"/>
            <a:ext cx="3962400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6000" dirty="0" err="1">
                <a:solidFill>
                  <a:srgbClr val="2D3E96"/>
                </a:solidFill>
                <a:latin typeface="Garet Ultra-Bold"/>
              </a:rPr>
              <a:t>Usecase</a:t>
            </a:r>
            <a:r>
              <a:rPr lang="en-US" sz="6000" dirty="0">
                <a:solidFill>
                  <a:srgbClr val="2D3E96"/>
                </a:solidFill>
                <a:latin typeface="Garet Ultra-Bold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173124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42221-9B20-4472-AD5C-1E18A234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747" y="1104900"/>
            <a:ext cx="10023515" cy="8077200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08C57545-7301-1490-E6D3-07B7FDA81870}"/>
              </a:ext>
            </a:extLst>
          </p:cNvPr>
          <p:cNvSpPr txBox="1"/>
          <p:nvPr/>
        </p:nvSpPr>
        <p:spPr>
          <a:xfrm>
            <a:off x="1752600" y="4444590"/>
            <a:ext cx="3962400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6000" dirty="0" err="1">
                <a:solidFill>
                  <a:srgbClr val="2D3E96"/>
                </a:solidFill>
                <a:latin typeface="Garet Ultra-Bold"/>
              </a:rPr>
              <a:t>Usecase</a:t>
            </a:r>
            <a:r>
              <a:rPr lang="en-US" sz="6000" dirty="0">
                <a:solidFill>
                  <a:srgbClr val="2D3E96"/>
                </a:solidFill>
                <a:latin typeface="Garet Ultra-Bold"/>
              </a:rPr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277807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377</Words>
  <Application>Microsoft Office PowerPoint</Application>
  <PresentationFormat>Custom</PresentationFormat>
  <Paragraphs>98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Garet Ultra-Bold</vt:lpstr>
      <vt:lpstr>Garet Bold</vt:lpstr>
      <vt:lpstr>Garet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Nguyen Trung Dung 20226030</cp:lastModifiedBy>
  <cp:revision>8</cp:revision>
  <dcterms:created xsi:type="dcterms:W3CDTF">2006-08-16T00:00:00Z</dcterms:created>
  <dcterms:modified xsi:type="dcterms:W3CDTF">2024-06-22T02:58:54Z</dcterms:modified>
  <dc:identifier>DAGIwURKh1Y</dc:identifier>
</cp:coreProperties>
</file>